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94660"/>
  </p:normalViewPr>
  <p:slideViewPr>
    <p:cSldViewPr showGuides="1">
      <p:cViewPr>
        <p:scale>
          <a:sx n="75" d="100"/>
          <a:sy n="75" d="100"/>
        </p:scale>
        <p:origin x="-1766" y="-3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41926-ED07-41D8-AEE6-3BC9E1FCF550}" type="datetimeFigureOut">
              <a:rPr lang="de-DE" smtClean="0"/>
              <a:t>06.03.2018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C55E7-CA1D-4530-A62E-E49857595E6F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evislab.de/download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MERCIA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err="1" smtClean="0"/>
              <a:t>Install</a:t>
            </a:r>
            <a:r>
              <a:rPr lang="de-DE" sz="2400" dirty="0" smtClean="0"/>
              <a:t> </a:t>
            </a:r>
            <a:r>
              <a:rPr lang="de-DE" sz="2400" dirty="0" err="1" smtClean="0"/>
              <a:t>MeVisLab</a:t>
            </a:r>
            <a:endParaRPr lang="de-DE" sz="2400" dirty="0" smtClean="0"/>
          </a:p>
          <a:p>
            <a:pPr lvl="1"/>
            <a:r>
              <a:rPr lang="de-DE" sz="2000" dirty="0" smtClean="0">
                <a:hlinkClick r:id="rId2"/>
              </a:rPr>
              <a:t>https://www.mevislab.de/download/</a:t>
            </a:r>
            <a:endParaRPr lang="de-DE" sz="2000" dirty="0" smtClean="0"/>
          </a:p>
          <a:p>
            <a:pPr lvl="1"/>
            <a:r>
              <a:rPr lang="de-DE" sz="2000" dirty="0" smtClean="0"/>
              <a:t>Version 2.7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newer</a:t>
            </a:r>
            <a:endParaRPr lang="de-DE" sz="2000" dirty="0" smtClean="0"/>
          </a:p>
          <a:p>
            <a:pPr lvl="1"/>
            <a:r>
              <a:rPr lang="de-DE" sz="2000" dirty="0" err="1" smtClean="0"/>
              <a:t>Ask</a:t>
            </a:r>
            <a:r>
              <a:rPr lang="de-DE" sz="2000" dirty="0" smtClean="0"/>
              <a:t> Sylvia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license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itchFamily="2" charset="2"/>
              </a:rPr>
              <a:t></a:t>
            </a:r>
          </a:p>
          <a:p>
            <a:r>
              <a:rPr lang="de-DE" sz="2400" dirty="0" smtClean="0">
                <a:sym typeface="Wingdings" pitchFamily="2" charset="2"/>
              </a:rPr>
              <a:t>Go </a:t>
            </a:r>
            <a:r>
              <a:rPr lang="de-DE" sz="2400" dirty="0" err="1" smtClean="0">
                <a:sym typeface="Wingdings" pitchFamily="2" charset="2"/>
              </a:rPr>
              <a:t>to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folder</a:t>
            </a:r>
            <a:r>
              <a:rPr lang="de-DE" sz="2400" dirty="0" smtClean="0">
                <a:sym typeface="Wingdings" pitchFamily="2" charset="2"/>
              </a:rPr>
              <a:t> [S:\\] Tools\MERCIA </a:t>
            </a:r>
            <a:r>
              <a:rPr lang="de-DE" sz="2400" dirty="0" err="1" smtClean="0">
                <a:sym typeface="Wingdings" pitchFamily="2" charset="2"/>
              </a:rPr>
              <a:t>and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copy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folder</a:t>
            </a:r>
            <a:r>
              <a:rPr lang="de-DE" sz="2400" dirty="0" smtClean="0">
                <a:sym typeface="Wingdings" pitchFamily="2" charset="2"/>
              </a:rPr>
              <a:t> „v2“ </a:t>
            </a:r>
            <a:r>
              <a:rPr lang="de-DE" sz="2400" dirty="0" err="1" smtClean="0">
                <a:sym typeface="Wingdings" pitchFamily="2" charset="2"/>
              </a:rPr>
              <a:t>to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your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computer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or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unzip</a:t>
            </a:r>
            <a:r>
              <a:rPr lang="de-DE" sz="2400" dirty="0" smtClean="0">
                <a:sym typeface="Wingdings" pitchFamily="2" charset="2"/>
              </a:rPr>
              <a:t> „v2.zip“ </a:t>
            </a:r>
            <a:r>
              <a:rPr lang="de-DE" sz="2400" dirty="0" err="1" smtClean="0">
                <a:sym typeface="Wingdings" pitchFamily="2" charset="2"/>
              </a:rPr>
              <a:t>into</a:t>
            </a:r>
            <a:r>
              <a:rPr lang="de-DE" sz="2400" dirty="0" smtClean="0">
                <a:sym typeface="Wingdings" pitchFamily="2" charset="2"/>
              </a:rPr>
              <a:t> an </a:t>
            </a:r>
            <a:r>
              <a:rPr lang="de-DE" sz="2400" dirty="0" err="1" smtClean="0">
                <a:sym typeface="Wingdings" pitchFamily="2" charset="2"/>
              </a:rPr>
              <a:t>arbitrary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folder</a:t>
            </a:r>
            <a:endParaRPr lang="de-DE" sz="2400" dirty="0" smtClean="0">
              <a:sym typeface="Wingdings" pitchFamily="2" charset="2"/>
            </a:endParaRPr>
          </a:p>
          <a:p>
            <a:r>
              <a:rPr lang="de-DE" sz="2400" dirty="0" smtClean="0">
                <a:sym typeface="Wingdings" pitchFamily="2" charset="2"/>
              </a:rPr>
              <a:t>Go </a:t>
            </a:r>
            <a:r>
              <a:rPr lang="de-DE" sz="2400" dirty="0" err="1" smtClean="0">
                <a:sym typeface="Wingdings" pitchFamily="2" charset="2"/>
              </a:rPr>
              <a:t>to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folder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and</a:t>
            </a:r>
            <a:r>
              <a:rPr lang="de-DE" sz="2400" dirty="0" smtClean="0">
                <a:sym typeface="Wingdings" pitchFamily="2" charset="2"/>
              </a:rPr>
              <a:t> open START_MERCIA_LOCAL_2.mlab </a:t>
            </a:r>
            <a:r>
              <a:rPr lang="de-DE" sz="2400" dirty="0" err="1" smtClean="0">
                <a:sym typeface="Wingdings" pitchFamily="2" charset="2"/>
              </a:rPr>
              <a:t>by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doubleclicking</a:t>
            </a:r>
            <a:r>
              <a:rPr lang="de-DE" sz="2400" dirty="0" smtClean="0">
                <a:sym typeface="Wingdings" pitchFamily="2" charset="2"/>
              </a:rPr>
              <a:t> </a:t>
            </a:r>
            <a:r>
              <a:rPr lang="de-DE" sz="2400" dirty="0" err="1" smtClean="0">
                <a:sym typeface="Wingdings" pitchFamily="2" charset="2"/>
              </a:rPr>
              <a:t>it</a:t>
            </a:r>
            <a:endParaRPr lang="de-DE" sz="2400" dirty="0"/>
          </a:p>
        </p:txBody>
      </p:sp>
      <p:sp>
        <p:nvSpPr>
          <p:cNvPr id="5" name="Rechteck 4"/>
          <p:cNvSpPr/>
          <p:nvPr/>
        </p:nvSpPr>
        <p:spPr>
          <a:xfrm>
            <a:off x="4572000" y="5013176"/>
            <a:ext cx="2808312" cy="1368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Double </a:t>
            </a:r>
            <a:r>
              <a:rPr lang="de-DE" dirty="0" err="1" smtClean="0"/>
              <a:t>click</a:t>
            </a:r>
            <a:r>
              <a:rPr lang="de-DE" dirty="0" smtClean="0"/>
              <a:t> on MERCIA </a:t>
            </a:r>
            <a:r>
              <a:rPr lang="de-DE" dirty="0" err="1" smtClean="0"/>
              <a:t>module</a:t>
            </a:r>
            <a:r>
              <a:rPr lang="de-DE" dirty="0" smtClean="0"/>
              <a:t> in </a:t>
            </a:r>
            <a:r>
              <a:rPr lang="de-DE" dirty="0" err="1" smtClean="0"/>
              <a:t>MeVisLab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open GUI</a:t>
            </a:r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3" t="30815" r="60498" b="47704"/>
          <a:stretch/>
        </p:blipFill>
        <p:spPr bwMode="auto">
          <a:xfrm>
            <a:off x="1907704" y="5013176"/>
            <a:ext cx="1971248" cy="147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4788024" y="3717032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After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are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satisfied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set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parameter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width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0.05 </a:t>
            </a:r>
            <a:r>
              <a:rPr lang="de-DE" dirty="0" err="1" smtClean="0">
                <a:solidFill>
                  <a:schemeClr val="tx1"/>
                </a:solidFill>
              </a:rPr>
              <a:t>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smaller</a:t>
            </a:r>
            <a:r>
              <a:rPr lang="de-DE" dirty="0" smtClean="0">
                <a:solidFill>
                  <a:schemeClr val="tx1"/>
                </a:solidFill>
              </a:rPr>
              <a:t> (1);</a:t>
            </a: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See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on </a:t>
            </a:r>
            <a:r>
              <a:rPr lang="de-DE" dirty="0" err="1" smtClean="0">
                <a:solidFill>
                  <a:schemeClr val="tx1"/>
                </a:solidFill>
              </a:rPr>
              <a:t>next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page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827584" y="616530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44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4788024" y="3717032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Select „</a:t>
            </a:r>
            <a:r>
              <a:rPr lang="de-DE" dirty="0" err="1" smtClean="0">
                <a:solidFill>
                  <a:schemeClr val="tx1"/>
                </a:solidFill>
              </a:rPr>
              <a:t>Build</a:t>
            </a:r>
            <a:r>
              <a:rPr lang="de-DE" dirty="0" smtClean="0">
                <a:solidFill>
                  <a:schemeClr val="tx1"/>
                </a:solidFill>
              </a:rPr>
              <a:t> Initial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“ Button (1)</a:t>
            </a: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(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extraction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may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take</a:t>
            </a:r>
            <a:r>
              <a:rPr lang="de-DE" dirty="0" smtClean="0">
                <a:solidFill>
                  <a:schemeClr val="tx1"/>
                </a:solidFill>
              </a:rPr>
              <a:t> a </a:t>
            </a:r>
            <a:r>
              <a:rPr lang="de-DE" dirty="0" err="1" smtClean="0">
                <a:solidFill>
                  <a:schemeClr val="tx1"/>
                </a:solidFill>
              </a:rPr>
              <a:t>few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seconds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5364088" y="6453336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3060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4139952" y="1772816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You‘ll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in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bottom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right</a:t>
            </a:r>
            <a:r>
              <a:rPr lang="de-DE" dirty="0" smtClean="0">
                <a:solidFill>
                  <a:schemeClr val="tx1"/>
                </a:solidFill>
              </a:rPr>
              <a:t>. 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904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99" t="54851" r="1090" b="3725"/>
          <a:stretch/>
        </p:blipFill>
        <p:spPr bwMode="auto">
          <a:xfrm>
            <a:off x="1763688" y="1340768"/>
            <a:ext cx="4104456" cy="5064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1763688" y="1340768"/>
            <a:ext cx="4104456" cy="50646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5"/>
          <p:cNvCxnSpPr/>
          <p:nvPr/>
        </p:nvCxnSpPr>
        <p:spPr>
          <a:xfrm>
            <a:off x="5868144" y="1340768"/>
            <a:ext cx="3096344" cy="244827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/>
        </p:nvCxnSpPr>
        <p:spPr>
          <a:xfrm>
            <a:off x="5868144" y="6405440"/>
            <a:ext cx="309634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/>
          <p:cNvSpPr/>
          <p:nvPr/>
        </p:nvSpPr>
        <p:spPr>
          <a:xfrm>
            <a:off x="1763688" y="423352"/>
            <a:ext cx="6624736" cy="773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Sometimes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view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is</a:t>
            </a:r>
            <a:r>
              <a:rPr lang="de-DE" dirty="0" smtClean="0">
                <a:solidFill>
                  <a:schemeClr val="tx1"/>
                </a:solidFill>
              </a:rPr>
              <a:t> not </a:t>
            </a:r>
            <a:r>
              <a:rPr lang="de-DE" dirty="0" err="1" smtClean="0">
                <a:solidFill>
                  <a:schemeClr val="tx1"/>
                </a:solidFill>
              </a:rPr>
              <a:t>centered</a:t>
            </a:r>
            <a:r>
              <a:rPr lang="de-DE" dirty="0" smtClean="0">
                <a:solidFill>
                  <a:schemeClr val="tx1"/>
                </a:solidFill>
              </a:rPr>
              <a:t>, fix </a:t>
            </a:r>
            <a:r>
              <a:rPr lang="de-DE" dirty="0" err="1" smtClean="0">
                <a:solidFill>
                  <a:schemeClr val="tx1"/>
                </a:solidFill>
              </a:rPr>
              <a:t>it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pressing</a:t>
            </a:r>
            <a:r>
              <a:rPr lang="de-DE" dirty="0" smtClean="0">
                <a:solidFill>
                  <a:schemeClr val="tx1"/>
                </a:solidFill>
              </a:rPr>
              <a:t> „View All“ (1)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Pfeil nach rechts 11"/>
          <p:cNvSpPr/>
          <p:nvPr/>
        </p:nvSpPr>
        <p:spPr>
          <a:xfrm>
            <a:off x="5076056" y="328498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13" name="Pfeil nach rechts 12"/>
          <p:cNvSpPr/>
          <p:nvPr/>
        </p:nvSpPr>
        <p:spPr>
          <a:xfrm>
            <a:off x="8388424" y="472514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999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4160768" y="1556792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In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center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can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remove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small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parts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(like </a:t>
            </a:r>
            <a:r>
              <a:rPr lang="de-DE" dirty="0" err="1" smtClean="0">
                <a:solidFill>
                  <a:schemeClr val="tx1"/>
                </a:solidFill>
              </a:rPr>
              <a:t>artifacts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see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example</a:t>
            </a:r>
            <a:r>
              <a:rPr lang="de-DE" dirty="0" smtClean="0">
                <a:solidFill>
                  <a:schemeClr val="tx1"/>
                </a:solidFill>
              </a:rPr>
              <a:t> on </a:t>
            </a:r>
            <a:r>
              <a:rPr lang="de-DE" dirty="0" err="1" smtClean="0">
                <a:solidFill>
                  <a:schemeClr val="tx1"/>
                </a:solidFill>
              </a:rPr>
              <a:t>next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slides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Default </a:t>
            </a:r>
            <a:r>
              <a:rPr lang="de-DE" dirty="0" err="1" smtClean="0">
                <a:solidFill>
                  <a:schemeClr val="tx1"/>
                </a:solidFill>
              </a:rPr>
              <a:t>value</a:t>
            </a:r>
            <a:r>
              <a:rPr lang="de-DE" dirty="0" smtClean="0">
                <a:solidFill>
                  <a:schemeClr val="tx1"/>
                </a:solidFill>
              </a:rPr>
              <a:t>: just </a:t>
            </a:r>
            <a:r>
              <a:rPr lang="de-DE" dirty="0" err="1" smtClean="0">
                <a:solidFill>
                  <a:schemeClr val="tx1"/>
                </a:solidFill>
              </a:rPr>
              <a:t>keep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everything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with</a:t>
            </a:r>
            <a:r>
              <a:rPr lang="de-DE" dirty="0" smtClean="0">
                <a:solidFill>
                  <a:schemeClr val="tx1"/>
                </a:solidFill>
              </a:rPr>
              <a:t> at least 65% </a:t>
            </a:r>
            <a:r>
              <a:rPr lang="de-DE" dirty="0" err="1" smtClean="0">
                <a:solidFill>
                  <a:schemeClr val="tx1"/>
                </a:solidFill>
              </a:rPr>
              <a:t>size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overall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259632" y="1772816"/>
            <a:ext cx="108012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5492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55860" t="45700" r="976" b="11615"/>
          <a:stretch>
            <a:fillRect/>
          </a:stretch>
        </p:blipFill>
        <p:spPr bwMode="auto">
          <a:xfrm>
            <a:off x="1691680" y="2328263"/>
            <a:ext cx="5733528" cy="3425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Pfeil nach rechts 4"/>
          <p:cNvSpPr/>
          <p:nvPr/>
        </p:nvSpPr>
        <p:spPr>
          <a:xfrm>
            <a:off x="4067944" y="2688303"/>
            <a:ext cx="720080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447764" y="582951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example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small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artifact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are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automatically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removed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using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default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value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65%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minimum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size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792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1835696" y="1412776"/>
            <a:ext cx="5328592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Save the data by selecting a filename 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click </a:t>
            </a:r>
            <a:r>
              <a:rPr lang="en-US" dirty="0" smtClean="0">
                <a:solidFill>
                  <a:schemeClr val="tx1"/>
                </a:solidFill>
              </a:rPr>
              <a:t>Browse (1))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Set your filename, e.g.,  “Student_Project_XXX_DSA.obj”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make sure to add „.</a:t>
            </a:r>
            <a:r>
              <a:rPr lang="en-US" dirty="0" err="1">
                <a:solidFill>
                  <a:schemeClr val="tx1"/>
                </a:solidFill>
              </a:rPr>
              <a:t>obj</a:t>
            </a:r>
            <a:r>
              <a:rPr lang="en-US" dirty="0" smtClean="0">
                <a:solidFill>
                  <a:schemeClr val="tx1"/>
                </a:solidFill>
              </a:rPr>
              <a:t>“)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Click </a:t>
            </a:r>
            <a:r>
              <a:rPr lang="en-US" dirty="0">
                <a:solidFill>
                  <a:schemeClr val="tx1"/>
                </a:solidFill>
              </a:rPr>
              <a:t>„Save initial mesh</a:t>
            </a:r>
            <a:r>
              <a:rPr lang="en-US" dirty="0" smtClean="0">
                <a:solidFill>
                  <a:schemeClr val="tx1"/>
                </a:solidFill>
              </a:rPr>
              <a:t>“ (2)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5578832" y="6493242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7" name="Pfeil nach rechts 6"/>
          <p:cNvSpPr/>
          <p:nvPr/>
        </p:nvSpPr>
        <p:spPr>
          <a:xfrm>
            <a:off x="6671384" y="6486193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2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290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1835696" y="2420888"/>
            <a:ext cx="5328592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Congratulation! You segmented your first mesh!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830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251520" y="980728"/>
            <a:ext cx="9361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51520" y="3362960"/>
            <a:ext cx="3312368" cy="30963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Next </a:t>
            </a:r>
            <a:r>
              <a:rPr lang="de-DE" dirty="0" err="1" smtClean="0">
                <a:solidFill>
                  <a:schemeClr val="tx1"/>
                </a:solidFill>
              </a:rPr>
              <a:t>steps</a:t>
            </a:r>
            <a:r>
              <a:rPr lang="de-DE" dirty="0" smtClean="0">
                <a:solidFill>
                  <a:schemeClr val="tx1"/>
                </a:solidFill>
              </a:rPr>
              <a:t> / </a:t>
            </a:r>
            <a:r>
              <a:rPr lang="de-DE" dirty="0" err="1" smtClean="0">
                <a:solidFill>
                  <a:schemeClr val="tx1"/>
                </a:solidFill>
              </a:rPr>
              <a:t>advanced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users</a:t>
            </a:r>
            <a:r>
              <a:rPr lang="de-DE" dirty="0" smtClean="0">
                <a:solidFill>
                  <a:schemeClr val="tx1"/>
                </a:solidFill>
              </a:rPr>
              <a:t>: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After initial </a:t>
            </a:r>
            <a:r>
              <a:rPr lang="de-DE" dirty="0" err="1" smtClean="0">
                <a:solidFill>
                  <a:schemeClr val="tx1"/>
                </a:solidFill>
              </a:rPr>
              <a:t>segmentation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can</a:t>
            </a:r>
            <a:r>
              <a:rPr lang="de-DE" dirty="0" smtClean="0">
                <a:solidFill>
                  <a:schemeClr val="tx1"/>
                </a:solidFill>
              </a:rPr>
              <a:t> also </a:t>
            </a:r>
            <a:r>
              <a:rPr lang="de-DE" dirty="0" err="1" smtClean="0">
                <a:solidFill>
                  <a:schemeClr val="tx1"/>
                </a:solidFill>
              </a:rPr>
              <a:t>cut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selecting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„Cut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“ Button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409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179512" y="2060848"/>
            <a:ext cx="3960440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err="1" smtClean="0">
                <a:solidFill>
                  <a:schemeClr val="tx1"/>
                </a:solidFill>
              </a:rPr>
              <a:t>Hint</a:t>
            </a:r>
            <a:r>
              <a:rPr lang="de-DE" dirty="0" smtClean="0">
                <a:solidFill>
                  <a:schemeClr val="tx1"/>
                </a:solidFill>
              </a:rPr>
              <a:t>: Navigation</a:t>
            </a:r>
          </a:p>
          <a:p>
            <a:pPr marL="285750" indent="-285750">
              <a:buFontTx/>
              <a:buChar char="-"/>
            </a:pPr>
            <a:r>
              <a:rPr lang="de-DE" dirty="0" smtClean="0">
                <a:solidFill>
                  <a:schemeClr val="tx1"/>
                </a:solidFill>
              </a:rPr>
              <a:t>Strg/</a:t>
            </a:r>
            <a:r>
              <a:rPr lang="de-DE" dirty="0" err="1" smtClean="0">
                <a:solidFill>
                  <a:schemeClr val="tx1"/>
                </a:solidFill>
              </a:rPr>
              <a:t>ctrl</a:t>
            </a:r>
            <a:r>
              <a:rPr lang="de-DE" dirty="0" smtClean="0">
                <a:solidFill>
                  <a:schemeClr val="tx1"/>
                </a:solidFill>
              </a:rPr>
              <a:t> + </a:t>
            </a:r>
            <a:r>
              <a:rPr lang="de-DE" dirty="0" err="1" smtClean="0">
                <a:solidFill>
                  <a:schemeClr val="tx1"/>
                </a:solidFill>
              </a:rPr>
              <a:t>pressed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mouse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wheel</a:t>
            </a:r>
            <a:r>
              <a:rPr lang="de-DE" dirty="0" smtClean="0">
                <a:solidFill>
                  <a:schemeClr val="tx1"/>
                </a:solidFill>
              </a:rPr>
              <a:t>: zoom in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out</a:t>
            </a:r>
          </a:p>
          <a:p>
            <a:pPr marL="285750" indent="-285750">
              <a:buFontTx/>
              <a:buChar char="-"/>
            </a:pPr>
            <a:r>
              <a:rPr lang="de-DE" dirty="0" err="1" smtClean="0">
                <a:solidFill>
                  <a:schemeClr val="tx1"/>
                </a:solidFill>
              </a:rPr>
              <a:t>Shift</a:t>
            </a:r>
            <a:r>
              <a:rPr lang="de-DE" dirty="0" smtClean="0">
                <a:solidFill>
                  <a:schemeClr val="tx1"/>
                </a:solidFill>
              </a:rPr>
              <a:t> + </a:t>
            </a:r>
            <a:r>
              <a:rPr lang="de-DE" dirty="0" err="1" smtClean="0">
                <a:solidFill>
                  <a:schemeClr val="tx1"/>
                </a:solidFill>
              </a:rPr>
              <a:t>pressed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mouse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wheel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pan</a:t>
            </a:r>
            <a:r>
              <a:rPr lang="de-DE" dirty="0" smtClean="0">
                <a:solidFill>
                  <a:schemeClr val="tx1"/>
                </a:solidFill>
              </a:rPr>
              <a:t> / </a:t>
            </a:r>
            <a:r>
              <a:rPr lang="de-DE" dirty="0" err="1" smtClean="0">
                <a:solidFill>
                  <a:schemeClr val="tx1"/>
                </a:solidFill>
              </a:rPr>
              <a:t>translate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Change </a:t>
            </a:r>
            <a:r>
              <a:rPr lang="de-DE" dirty="0" err="1" smtClean="0">
                <a:solidFill>
                  <a:schemeClr val="tx1"/>
                </a:solidFill>
              </a:rPr>
              <a:t>between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object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select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mode</a:t>
            </a:r>
            <a:r>
              <a:rPr lang="de-DE" dirty="0" smtClean="0">
                <a:solidFill>
                  <a:schemeClr val="tx1"/>
                </a:solidFill>
              </a:rPr>
              <a:t> via ESC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 err="1" smtClean="0">
                <a:solidFill>
                  <a:schemeClr val="tx1"/>
                </a:solidFill>
              </a:rPr>
              <a:t>If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don‘t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your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modell</a:t>
            </a:r>
            <a:r>
              <a:rPr lang="de-DE" dirty="0" smtClean="0">
                <a:solidFill>
                  <a:schemeClr val="tx1"/>
                </a:solidFill>
              </a:rPr>
              <a:t> press „View All“ (1)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8388424" y="207278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04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3"/>
          <a:stretch/>
        </p:blipFill>
        <p:spPr bwMode="auto">
          <a:xfrm>
            <a:off x="35208" y="116632"/>
            <a:ext cx="9036050" cy="650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251520" y="476672"/>
            <a:ext cx="9361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403648" y="2204864"/>
            <a:ext cx="7344816" cy="38164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611560" y="3140968"/>
            <a:ext cx="2304256" cy="30963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The </a:t>
            </a:r>
            <a:r>
              <a:rPr lang="de-DE" dirty="0" err="1" smtClean="0">
                <a:solidFill>
                  <a:schemeClr val="tx1"/>
                </a:solidFill>
              </a:rPr>
              <a:t>first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screen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smtClean="0">
                <a:solidFill>
                  <a:schemeClr val="tx1"/>
                </a:solidFill>
              </a:rPr>
              <a:t>Load Data Screen, </a:t>
            </a:r>
            <a:r>
              <a:rPr lang="de-DE" dirty="0" err="1" smtClean="0">
                <a:solidFill>
                  <a:schemeClr val="tx1"/>
                </a:solidFill>
              </a:rPr>
              <a:t>it‘s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automatically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opened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68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reihandform 4"/>
          <p:cNvSpPr/>
          <p:nvPr/>
        </p:nvSpPr>
        <p:spPr>
          <a:xfrm>
            <a:off x="2854960" y="1412240"/>
            <a:ext cx="1727200" cy="2062480"/>
          </a:xfrm>
          <a:custGeom>
            <a:avLst/>
            <a:gdLst>
              <a:gd name="connsiteX0" fmla="*/ 508000 w 1727200"/>
              <a:gd name="connsiteY0" fmla="*/ 60960 h 2062480"/>
              <a:gd name="connsiteX1" fmla="*/ 568960 w 1727200"/>
              <a:gd name="connsiteY1" fmla="*/ 40640 h 2062480"/>
              <a:gd name="connsiteX2" fmla="*/ 619760 w 1727200"/>
              <a:gd name="connsiteY2" fmla="*/ 20320 h 2062480"/>
              <a:gd name="connsiteX3" fmla="*/ 670560 w 1727200"/>
              <a:gd name="connsiteY3" fmla="*/ 10160 h 2062480"/>
              <a:gd name="connsiteX4" fmla="*/ 711200 w 1727200"/>
              <a:gd name="connsiteY4" fmla="*/ 0 h 2062480"/>
              <a:gd name="connsiteX5" fmla="*/ 833120 w 1727200"/>
              <a:gd name="connsiteY5" fmla="*/ 10160 h 2062480"/>
              <a:gd name="connsiteX6" fmla="*/ 863600 w 1727200"/>
              <a:gd name="connsiteY6" fmla="*/ 30480 h 2062480"/>
              <a:gd name="connsiteX7" fmla="*/ 924560 w 1727200"/>
              <a:gd name="connsiteY7" fmla="*/ 50800 h 2062480"/>
              <a:gd name="connsiteX8" fmla="*/ 985520 w 1727200"/>
              <a:gd name="connsiteY8" fmla="*/ 71120 h 2062480"/>
              <a:gd name="connsiteX9" fmla="*/ 1016000 w 1727200"/>
              <a:gd name="connsiteY9" fmla="*/ 81280 h 2062480"/>
              <a:gd name="connsiteX10" fmla="*/ 1097280 w 1727200"/>
              <a:gd name="connsiteY10" fmla="*/ 132080 h 2062480"/>
              <a:gd name="connsiteX11" fmla="*/ 1127760 w 1727200"/>
              <a:gd name="connsiteY11" fmla="*/ 152400 h 2062480"/>
              <a:gd name="connsiteX12" fmla="*/ 1198880 w 1727200"/>
              <a:gd name="connsiteY12" fmla="*/ 172720 h 2062480"/>
              <a:gd name="connsiteX13" fmla="*/ 1259840 w 1727200"/>
              <a:gd name="connsiteY13" fmla="*/ 213360 h 2062480"/>
              <a:gd name="connsiteX14" fmla="*/ 1290320 w 1727200"/>
              <a:gd name="connsiteY14" fmla="*/ 233680 h 2062480"/>
              <a:gd name="connsiteX15" fmla="*/ 1320800 w 1727200"/>
              <a:gd name="connsiteY15" fmla="*/ 243840 h 2062480"/>
              <a:gd name="connsiteX16" fmla="*/ 1341120 w 1727200"/>
              <a:gd name="connsiteY16" fmla="*/ 274320 h 2062480"/>
              <a:gd name="connsiteX17" fmla="*/ 1371600 w 1727200"/>
              <a:gd name="connsiteY17" fmla="*/ 294640 h 2062480"/>
              <a:gd name="connsiteX18" fmla="*/ 1402080 w 1727200"/>
              <a:gd name="connsiteY18" fmla="*/ 325120 h 2062480"/>
              <a:gd name="connsiteX19" fmla="*/ 1442720 w 1727200"/>
              <a:gd name="connsiteY19" fmla="*/ 406400 h 2062480"/>
              <a:gd name="connsiteX20" fmla="*/ 1452880 w 1727200"/>
              <a:gd name="connsiteY20" fmla="*/ 447040 h 2062480"/>
              <a:gd name="connsiteX21" fmla="*/ 1473200 w 1727200"/>
              <a:gd name="connsiteY21" fmla="*/ 477520 h 2062480"/>
              <a:gd name="connsiteX22" fmla="*/ 1483360 w 1727200"/>
              <a:gd name="connsiteY22" fmla="*/ 508000 h 2062480"/>
              <a:gd name="connsiteX23" fmla="*/ 1503680 w 1727200"/>
              <a:gd name="connsiteY23" fmla="*/ 538480 h 2062480"/>
              <a:gd name="connsiteX24" fmla="*/ 1513840 w 1727200"/>
              <a:gd name="connsiteY24" fmla="*/ 568960 h 2062480"/>
              <a:gd name="connsiteX25" fmla="*/ 1534160 w 1727200"/>
              <a:gd name="connsiteY25" fmla="*/ 599440 h 2062480"/>
              <a:gd name="connsiteX26" fmla="*/ 1554480 w 1727200"/>
              <a:gd name="connsiteY26" fmla="*/ 680720 h 2062480"/>
              <a:gd name="connsiteX27" fmla="*/ 1574800 w 1727200"/>
              <a:gd name="connsiteY27" fmla="*/ 762000 h 2062480"/>
              <a:gd name="connsiteX28" fmla="*/ 1595120 w 1727200"/>
              <a:gd name="connsiteY28" fmla="*/ 822960 h 2062480"/>
              <a:gd name="connsiteX29" fmla="*/ 1605280 w 1727200"/>
              <a:gd name="connsiteY29" fmla="*/ 863600 h 2062480"/>
              <a:gd name="connsiteX30" fmla="*/ 1645920 w 1727200"/>
              <a:gd name="connsiteY30" fmla="*/ 924560 h 2062480"/>
              <a:gd name="connsiteX31" fmla="*/ 1666240 w 1727200"/>
              <a:gd name="connsiteY31" fmla="*/ 965200 h 2062480"/>
              <a:gd name="connsiteX32" fmla="*/ 1706880 w 1727200"/>
              <a:gd name="connsiteY32" fmla="*/ 1026160 h 2062480"/>
              <a:gd name="connsiteX33" fmla="*/ 1727200 w 1727200"/>
              <a:gd name="connsiteY33" fmla="*/ 1087120 h 2062480"/>
              <a:gd name="connsiteX34" fmla="*/ 1717040 w 1727200"/>
              <a:gd name="connsiteY34" fmla="*/ 1584960 h 2062480"/>
              <a:gd name="connsiteX35" fmla="*/ 1696720 w 1727200"/>
              <a:gd name="connsiteY35" fmla="*/ 1645920 h 2062480"/>
              <a:gd name="connsiteX36" fmla="*/ 1676400 w 1727200"/>
              <a:gd name="connsiteY36" fmla="*/ 1757680 h 2062480"/>
              <a:gd name="connsiteX37" fmla="*/ 1666240 w 1727200"/>
              <a:gd name="connsiteY37" fmla="*/ 1808480 h 2062480"/>
              <a:gd name="connsiteX38" fmla="*/ 1564640 w 1727200"/>
              <a:gd name="connsiteY38" fmla="*/ 1930400 h 2062480"/>
              <a:gd name="connsiteX39" fmla="*/ 1473200 w 1727200"/>
              <a:gd name="connsiteY39" fmla="*/ 2001520 h 2062480"/>
              <a:gd name="connsiteX40" fmla="*/ 1442720 w 1727200"/>
              <a:gd name="connsiteY40" fmla="*/ 2011680 h 2062480"/>
              <a:gd name="connsiteX41" fmla="*/ 1402080 w 1727200"/>
              <a:gd name="connsiteY41" fmla="*/ 2021840 h 2062480"/>
              <a:gd name="connsiteX42" fmla="*/ 1361440 w 1727200"/>
              <a:gd name="connsiteY42" fmla="*/ 2042160 h 2062480"/>
              <a:gd name="connsiteX43" fmla="*/ 1290320 w 1727200"/>
              <a:gd name="connsiteY43" fmla="*/ 2062480 h 2062480"/>
              <a:gd name="connsiteX44" fmla="*/ 1097280 w 1727200"/>
              <a:gd name="connsiteY44" fmla="*/ 2052320 h 2062480"/>
              <a:gd name="connsiteX45" fmla="*/ 1066800 w 1727200"/>
              <a:gd name="connsiteY45" fmla="*/ 2042160 h 2062480"/>
              <a:gd name="connsiteX46" fmla="*/ 1026160 w 1727200"/>
              <a:gd name="connsiteY46" fmla="*/ 2032000 h 2062480"/>
              <a:gd name="connsiteX47" fmla="*/ 995680 w 1727200"/>
              <a:gd name="connsiteY47" fmla="*/ 2021840 h 2062480"/>
              <a:gd name="connsiteX48" fmla="*/ 914400 w 1727200"/>
              <a:gd name="connsiteY48" fmla="*/ 2001520 h 2062480"/>
              <a:gd name="connsiteX49" fmla="*/ 883920 w 1727200"/>
              <a:gd name="connsiteY49" fmla="*/ 1991360 h 2062480"/>
              <a:gd name="connsiteX50" fmla="*/ 812800 w 1727200"/>
              <a:gd name="connsiteY50" fmla="*/ 1960880 h 2062480"/>
              <a:gd name="connsiteX51" fmla="*/ 741680 w 1727200"/>
              <a:gd name="connsiteY51" fmla="*/ 1920240 h 2062480"/>
              <a:gd name="connsiteX52" fmla="*/ 670560 w 1727200"/>
              <a:gd name="connsiteY52" fmla="*/ 1889760 h 2062480"/>
              <a:gd name="connsiteX53" fmla="*/ 589280 w 1727200"/>
              <a:gd name="connsiteY53" fmla="*/ 1859280 h 2062480"/>
              <a:gd name="connsiteX54" fmla="*/ 558800 w 1727200"/>
              <a:gd name="connsiteY54" fmla="*/ 1838960 h 2062480"/>
              <a:gd name="connsiteX55" fmla="*/ 528320 w 1727200"/>
              <a:gd name="connsiteY55" fmla="*/ 1828800 h 2062480"/>
              <a:gd name="connsiteX56" fmla="*/ 497840 w 1727200"/>
              <a:gd name="connsiteY56" fmla="*/ 1808480 h 2062480"/>
              <a:gd name="connsiteX57" fmla="*/ 426720 w 1727200"/>
              <a:gd name="connsiteY57" fmla="*/ 1778000 h 2062480"/>
              <a:gd name="connsiteX58" fmla="*/ 396240 w 1727200"/>
              <a:gd name="connsiteY58" fmla="*/ 1747520 h 2062480"/>
              <a:gd name="connsiteX59" fmla="*/ 345440 w 1727200"/>
              <a:gd name="connsiteY59" fmla="*/ 1717040 h 2062480"/>
              <a:gd name="connsiteX60" fmla="*/ 284480 w 1727200"/>
              <a:gd name="connsiteY60" fmla="*/ 1676400 h 2062480"/>
              <a:gd name="connsiteX61" fmla="*/ 243840 w 1727200"/>
              <a:gd name="connsiteY61" fmla="*/ 1645920 h 2062480"/>
              <a:gd name="connsiteX62" fmla="*/ 203200 w 1727200"/>
              <a:gd name="connsiteY62" fmla="*/ 1574800 h 2062480"/>
              <a:gd name="connsiteX63" fmla="*/ 162560 w 1727200"/>
              <a:gd name="connsiteY63" fmla="*/ 1534160 h 2062480"/>
              <a:gd name="connsiteX64" fmla="*/ 91440 w 1727200"/>
              <a:gd name="connsiteY64" fmla="*/ 1422400 h 2062480"/>
              <a:gd name="connsiteX65" fmla="*/ 60960 w 1727200"/>
              <a:gd name="connsiteY65" fmla="*/ 1381760 h 2062480"/>
              <a:gd name="connsiteX66" fmla="*/ 50800 w 1727200"/>
              <a:gd name="connsiteY66" fmla="*/ 1320800 h 2062480"/>
              <a:gd name="connsiteX67" fmla="*/ 20320 w 1727200"/>
              <a:gd name="connsiteY67" fmla="*/ 1229360 h 2062480"/>
              <a:gd name="connsiteX68" fmla="*/ 10160 w 1727200"/>
              <a:gd name="connsiteY68" fmla="*/ 1198880 h 2062480"/>
              <a:gd name="connsiteX69" fmla="*/ 0 w 1727200"/>
              <a:gd name="connsiteY69" fmla="*/ 1148080 h 2062480"/>
              <a:gd name="connsiteX70" fmla="*/ 10160 w 1727200"/>
              <a:gd name="connsiteY70" fmla="*/ 792480 h 2062480"/>
              <a:gd name="connsiteX71" fmla="*/ 30480 w 1727200"/>
              <a:gd name="connsiteY71" fmla="*/ 690880 h 2062480"/>
              <a:gd name="connsiteX72" fmla="*/ 50800 w 1727200"/>
              <a:gd name="connsiteY72" fmla="*/ 629920 h 2062480"/>
              <a:gd name="connsiteX73" fmla="*/ 81280 w 1727200"/>
              <a:gd name="connsiteY73" fmla="*/ 558800 h 2062480"/>
              <a:gd name="connsiteX74" fmla="*/ 111760 w 1727200"/>
              <a:gd name="connsiteY74" fmla="*/ 528320 h 2062480"/>
              <a:gd name="connsiteX75" fmla="*/ 152400 w 1727200"/>
              <a:gd name="connsiteY75" fmla="*/ 447040 h 2062480"/>
              <a:gd name="connsiteX76" fmla="*/ 182880 w 1727200"/>
              <a:gd name="connsiteY76" fmla="*/ 396240 h 2062480"/>
              <a:gd name="connsiteX77" fmla="*/ 254000 w 1727200"/>
              <a:gd name="connsiteY77" fmla="*/ 325120 h 2062480"/>
              <a:gd name="connsiteX78" fmla="*/ 264160 w 1727200"/>
              <a:gd name="connsiteY78" fmla="*/ 294640 h 2062480"/>
              <a:gd name="connsiteX79" fmla="*/ 375920 w 1727200"/>
              <a:gd name="connsiteY79" fmla="*/ 203200 h 2062480"/>
              <a:gd name="connsiteX80" fmla="*/ 447040 w 1727200"/>
              <a:gd name="connsiteY80" fmla="*/ 132080 h 2062480"/>
              <a:gd name="connsiteX81" fmla="*/ 508000 w 1727200"/>
              <a:gd name="connsiteY81" fmla="*/ 60960 h 206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1727200" h="2062480">
                <a:moveTo>
                  <a:pt x="508000" y="60960"/>
                </a:moveTo>
                <a:cubicBezTo>
                  <a:pt x="528320" y="45720"/>
                  <a:pt x="548830" y="47960"/>
                  <a:pt x="568960" y="40640"/>
                </a:cubicBezTo>
                <a:cubicBezTo>
                  <a:pt x="586100" y="34407"/>
                  <a:pt x="602291" y="25561"/>
                  <a:pt x="619760" y="20320"/>
                </a:cubicBezTo>
                <a:cubicBezTo>
                  <a:pt x="636300" y="15358"/>
                  <a:pt x="653703" y="13906"/>
                  <a:pt x="670560" y="10160"/>
                </a:cubicBezTo>
                <a:cubicBezTo>
                  <a:pt x="684191" y="7131"/>
                  <a:pt x="697653" y="3387"/>
                  <a:pt x="711200" y="0"/>
                </a:cubicBezTo>
                <a:cubicBezTo>
                  <a:pt x="751840" y="3387"/>
                  <a:pt x="793131" y="2162"/>
                  <a:pt x="833120" y="10160"/>
                </a:cubicBezTo>
                <a:cubicBezTo>
                  <a:pt x="845094" y="12555"/>
                  <a:pt x="852442" y="25521"/>
                  <a:pt x="863600" y="30480"/>
                </a:cubicBezTo>
                <a:cubicBezTo>
                  <a:pt x="883173" y="39179"/>
                  <a:pt x="904240" y="44027"/>
                  <a:pt x="924560" y="50800"/>
                </a:cubicBezTo>
                <a:lnTo>
                  <a:pt x="985520" y="71120"/>
                </a:lnTo>
                <a:lnTo>
                  <a:pt x="1016000" y="81280"/>
                </a:lnTo>
                <a:cubicBezTo>
                  <a:pt x="1093705" y="139558"/>
                  <a:pt x="1019180" y="87451"/>
                  <a:pt x="1097280" y="132080"/>
                </a:cubicBezTo>
                <a:cubicBezTo>
                  <a:pt x="1107882" y="138138"/>
                  <a:pt x="1116838" y="146939"/>
                  <a:pt x="1127760" y="152400"/>
                </a:cubicBezTo>
                <a:cubicBezTo>
                  <a:pt x="1142336" y="159688"/>
                  <a:pt x="1185859" y="169465"/>
                  <a:pt x="1198880" y="172720"/>
                </a:cubicBezTo>
                <a:lnTo>
                  <a:pt x="1259840" y="213360"/>
                </a:lnTo>
                <a:cubicBezTo>
                  <a:pt x="1270000" y="220133"/>
                  <a:pt x="1278736" y="229819"/>
                  <a:pt x="1290320" y="233680"/>
                </a:cubicBezTo>
                <a:lnTo>
                  <a:pt x="1320800" y="243840"/>
                </a:lnTo>
                <a:cubicBezTo>
                  <a:pt x="1327573" y="254000"/>
                  <a:pt x="1332486" y="265686"/>
                  <a:pt x="1341120" y="274320"/>
                </a:cubicBezTo>
                <a:cubicBezTo>
                  <a:pt x="1349754" y="282954"/>
                  <a:pt x="1362219" y="286823"/>
                  <a:pt x="1371600" y="294640"/>
                </a:cubicBezTo>
                <a:cubicBezTo>
                  <a:pt x="1382638" y="303838"/>
                  <a:pt x="1391920" y="314960"/>
                  <a:pt x="1402080" y="325120"/>
                </a:cubicBezTo>
                <a:cubicBezTo>
                  <a:pt x="1427028" y="424912"/>
                  <a:pt x="1390909" y="302778"/>
                  <a:pt x="1442720" y="406400"/>
                </a:cubicBezTo>
                <a:cubicBezTo>
                  <a:pt x="1448965" y="418889"/>
                  <a:pt x="1447379" y="434205"/>
                  <a:pt x="1452880" y="447040"/>
                </a:cubicBezTo>
                <a:cubicBezTo>
                  <a:pt x="1457690" y="458263"/>
                  <a:pt x="1467739" y="466598"/>
                  <a:pt x="1473200" y="477520"/>
                </a:cubicBezTo>
                <a:cubicBezTo>
                  <a:pt x="1477989" y="487099"/>
                  <a:pt x="1478571" y="498421"/>
                  <a:pt x="1483360" y="508000"/>
                </a:cubicBezTo>
                <a:cubicBezTo>
                  <a:pt x="1488821" y="518922"/>
                  <a:pt x="1498219" y="527558"/>
                  <a:pt x="1503680" y="538480"/>
                </a:cubicBezTo>
                <a:cubicBezTo>
                  <a:pt x="1508469" y="548059"/>
                  <a:pt x="1509051" y="559381"/>
                  <a:pt x="1513840" y="568960"/>
                </a:cubicBezTo>
                <a:cubicBezTo>
                  <a:pt x="1519301" y="579882"/>
                  <a:pt x="1528699" y="588518"/>
                  <a:pt x="1534160" y="599440"/>
                </a:cubicBezTo>
                <a:cubicBezTo>
                  <a:pt x="1545259" y="621637"/>
                  <a:pt x="1549512" y="659190"/>
                  <a:pt x="1554480" y="680720"/>
                </a:cubicBezTo>
                <a:cubicBezTo>
                  <a:pt x="1560760" y="707932"/>
                  <a:pt x="1565969" y="735506"/>
                  <a:pt x="1574800" y="762000"/>
                </a:cubicBezTo>
                <a:cubicBezTo>
                  <a:pt x="1581573" y="782320"/>
                  <a:pt x="1589925" y="802180"/>
                  <a:pt x="1595120" y="822960"/>
                </a:cubicBezTo>
                <a:cubicBezTo>
                  <a:pt x="1598507" y="836507"/>
                  <a:pt x="1599035" y="851111"/>
                  <a:pt x="1605280" y="863600"/>
                </a:cubicBezTo>
                <a:cubicBezTo>
                  <a:pt x="1616202" y="885443"/>
                  <a:pt x="1634998" y="902717"/>
                  <a:pt x="1645920" y="924560"/>
                </a:cubicBezTo>
                <a:cubicBezTo>
                  <a:pt x="1652693" y="938107"/>
                  <a:pt x="1658448" y="952213"/>
                  <a:pt x="1666240" y="965200"/>
                </a:cubicBezTo>
                <a:cubicBezTo>
                  <a:pt x="1678805" y="986141"/>
                  <a:pt x="1699157" y="1002992"/>
                  <a:pt x="1706880" y="1026160"/>
                </a:cubicBezTo>
                <a:lnTo>
                  <a:pt x="1727200" y="1087120"/>
                </a:lnTo>
                <a:cubicBezTo>
                  <a:pt x="1723813" y="1253067"/>
                  <a:pt x="1726080" y="1419225"/>
                  <a:pt x="1717040" y="1584960"/>
                </a:cubicBezTo>
                <a:cubicBezTo>
                  <a:pt x="1715873" y="1606347"/>
                  <a:pt x="1696720" y="1645920"/>
                  <a:pt x="1696720" y="1645920"/>
                </a:cubicBezTo>
                <a:cubicBezTo>
                  <a:pt x="1679108" y="1769202"/>
                  <a:pt x="1695562" y="1671452"/>
                  <a:pt x="1676400" y="1757680"/>
                </a:cubicBezTo>
                <a:cubicBezTo>
                  <a:pt x="1672654" y="1774537"/>
                  <a:pt x="1673386" y="1792759"/>
                  <a:pt x="1666240" y="1808480"/>
                </a:cubicBezTo>
                <a:cubicBezTo>
                  <a:pt x="1642665" y="1860345"/>
                  <a:pt x="1604032" y="1891008"/>
                  <a:pt x="1564640" y="1930400"/>
                </a:cubicBezTo>
                <a:cubicBezTo>
                  <a:pt x="1538341" y="1956699"/>
                  <a:pt x="1509658" y="1989367"/>
                  <a:pt x="1473200" y="2001520"/>
                </a:cubicBezTo>
                <a:cubicBezTo>
                  <a:pt x="1463040" y="2004907"/>
                  <a:pt x="1453018" y="2008738"/>
                  <a:pt x="1442720" y="2011680"/>
                </a:cubicBezTo>
                <a:cubicBezTo>
                  <a:pt x="1429294" y="2015516"/>
                  <a:pt x="1415155" y="2016937"/>
                  <a:pt x="1402080" y="2021840"/>
                </a:cubicBezTo>
                <a:cubicBezTo>
                  <a:pt x="1387899" y="2027158"/>
                  <a:pt x="1375361" y="2036194"/>
                  <a:pt x="1361440" y="2042160"/>
                </a:cubicBezTo>
                <a:cubicBezTo>
                  <a:pt x="1341034" y="2050905"/>
                  <a:pt x="1310943" y="2057324"/>
                  <a:pt x="1290320" y="2062480"/>
                </a:cubicBezTo>
                <a:cubicBezTo>
                  <a:pt x="1225973" y="2059093"/>
                  <a:pt x="1161451" y="2058154"/>
                  <a:pt x="1097280" y="2052320"/>
                </a:cubicBezTo>
                <a:cubicBezTo>
                  <a:pt x="1086614" y="2051350"/>
                  <a:pt x="1077098" y="2045102"/>
                  <a:pt x="1066800" y="2042160"/>
                </a:cubicBezTo>
                <a:cubicBezTo>
                  <a:pt x="1053374" y="2038324"/>
                  <a:pt x="1039586" y="2035836"/>
                  <a:pt x="1026160" y="2032000"/>
                </a:cubicBezTo>
                <a:cubicBezTo>
                  <a:pt x="1015862" y="2029058"/>
                  <a:pt x="1006012" y="2024658"/>
                  <a:pt x="995680" y="2021840"/>
                </a:cubicBezTo>
                <a:cubicBezTo>
                  <a:pt x="968737" y="2014492"/>
                  <a:pt x="940894" y="2010351"/>
                  <a:pt x="914400" y="2001520"/>
                </a:cubicBezTo>
                <a:cubicBezTo>
                  <a:pt x="904240" y="1998133"/>
                  <a:pt x="893499" y="1996149"/>
                  <a:pt x="883920" y="1991360"/>
                </a:cubicBezTo>
                <a:cubicBezTo>
                  <a:pt x="813756" y="1956278"/>
                  <a:pt x="897380" y="1982025"/>
                  <a:pt x="812800" y="1960880"/>
                </a:cubicBezTo>
                <a:cubicBezTo>
                  <a:pt x="754896" y="1902976"/>
                  <a:pt x="813315" y="1950941"/>
                  <a:pt x="741680" y="1920240"/>
                </a:cubicBezTo>
                <a:cubicBezTo>
                  <a:pt x="643450" y="1878142"/>
                  <a:pt x="787235" y="1918929"/>
                  <a:pt x="670560" y="1889760"/>
                </a:cubicBezTo>
                <a:cubicBezTo>
                  <a:pt x="599079" y="1842106"/>
                  <a:pt x="689718" y="1896944"/>
                  <a:pt x="589280" y="1859280"/>
                </a:cubicBezTo>
                <a:cubicBezTo>
                  <a:pt x="577847" y="1854993"/>
                  <a:pt x="569722" y="1844421"/>
                  <a:pt x="558800" y="1838960"/>
                </a:cubicBezTo>
                <a:cubicBezTo>
                  <a:pt x="549221" y="1834171"/>
                  <a:pt x="537899" y="1833589"/>
                  <a:pt x="528320" y="1828800"/>
                </a:cubicBezTo>
                <a:cubicBezTo>
                  <a:pt x="517398" y="1823339"/>
                  <a:pt x="508442" y="1814538"/>
                  <a:pt x="497840" y="1808480"/>
                </a:cubicBezTo>
                <a:cubicBezTo>
                  <a:pt x="462687" y="1788392"/>
                  <a:pt x="460915" y="1789398"/>
                  <a:pt x="426720" y="1778000"/>
                </a:cubicBezTo>
                <a:cubicBezTo>
                  <a:pt x="416560" y="1767840"/>
                  <a:pt x="407735" y="1756141"/>
                  <a:pt x="396240" y="1747520"/>
                </a:cubicBezTo>
                <a:cubicBezTo>
                  <a:pt x="380442" y="1735672"/>
                  <a:pt x="362100" y="1727642"/>
                  <a:pt x="345440" y="1717040"/>
                </a:cubicBezTo>
                <a:cubicBezTo>
                  <a:pt x="324836" y="1703929"/>
                  <a:pt x="304017" y="1691053"/>
                  <a:pt x="284480" y="1676400"/>
                </a:cubicBezTo>
                <a:cubicBezTo>
                  <a:pt x="270933" y="1666240"/>
                  <a:pt x="255814" y="1657894"/>
                  <a:pt x="243840" y="1645920"/>
                </a:cubicBezTo>
                <a:cubicBezTo>
                  <a:pt x="216630" y="1618710"/>
                  <a:pt x="227106" y="1606675"/>
                  <a:pt x="203200" y="1574800"/>
                </a:cubicBezTo>
                <a:cubicBezTo>
                  <a:pt x="191705" y="1559474"/>
                  <a:pt x="174528" y="1549120"/>
                  <a:pt x="162560" y="1534160"/>
                </a:cubicBezTo>
                <a:cubicBezTo>
                  <a:pt x="127071" y="1489799"/>
                  <a:pt x="121462" y="1467433"/>
                  <a:pt x="91440" y="1422400"/>
                </a:cubicBezTo>
                <a:cubicBezTo>
                  <a:pt x="82047" y="1408311"/>
                  <a:pt x="71120" y="1395307"/>
                  <a:pt x="60960" y="1381760"/>
                </a:cubicBezTo>
                <a:cubicBezTo>
                  <a:pt x="57573" y="1361440"/>
                  <a:pt x="56108" y="1340705"/>
                  <a:pt x="50800" y="1320800"/>
                </a:cubicBezTo>
                <a:cubicBezTo>
                  <a:pt x="42522" y="1289756"/>
                  <a:pt x="30480" y="1259840"/>
                  <a:pt x="20320" y="1229360"/>
                </a:cubicBezTo>
                <a:cubicBezTo>
                  <a:pt x="16933" y="1219200"/>
                  <a:pt x="12260" y="1209382"/>
                  <a:pt x="10160" y="1198880"/>
                </a:cubicBezTo>
                <a:lnTo>
                  <a:pt x="0" y="1148080"/>
                </a:lnTo>
                <a:cubicBezTo>
                  <a:pt x="3387" y="1029547"/>
                  <a:pt x="4382" y="910921"/>
                  <a:pt x="10160" y="792480"/>
                </a:cubicBezTo>
                <a:cubicBezTo>
                  <a:pt x="11227" y="770617"/>
                  <a:pt x="23044" y="715668"/>
                  <a:pt x="30480" y="690880"/>
                </a:cubicBezTo>
                <a:cubicBezTo>
                  <a:pt x="36635" y="670364"/>
                  <a:pt x="44027" y="650240"/>
                  <a:pt x="50800" y="629920"/>
                </a:cubicBezTo>
                <a:cubicBezTo>
                  <a:pt x="59091" y="605046"/>
                  <a:pt x="65587" y="580771"/>
                  <a:pt x="81280" y="558800"/>
                </a:cubicBezTo>
                <a:cubicBezTo>
                  <a:pt x="89631" y="547108"/>
                  <a:pt x="101600" y="538480"/>
                  <a:pt x="111760" y="528320"/>
                </a:cubicBezTo>
                <a:cubicBezTo>
                  <a:pt x="128163" y="462707"/>
                  <a:pt x="110951" y="509213"/>
                  <a:pt x="152400" y="447040"/>
                </a:cubicBezTo>
                <a:cubicBezTo>
                  <a:pt x="163354" y="430609"/>
                  <a:pt x="170238" y="411410"/>
                  <a:pt x="182880" y="396240"/>
                </a:cubicBezTo>
                <a:cubicBezTo>
                  <a:pt x="204343" y="370484"/>
                  <a:pt x="254000" y="325120"/>
                  <a:pt x="254000" y="325120"/>
                </a:cubicBezTo>
                <a:cubicBezTo>
                  <a:pt x="257387" y="314960"/>
                  <a:pt x="258219" y="303551"/>
                  <a:pt x="264160" y="294640"/>
                </a:cubicBezTo>
                <a:cubicBezTo>
                  <a:pt x="283840" y="265119"/>
                  <a:pt x="365044" y="214076"/>
                  <a:pt x="375920" y="203200"/>
                </a:cubicBezTo>
                <a:cubicBezTo>
                  <a:pt x="399627" y="179493"/>
                  <a:pt x="419144" y="150677"/>
                  <a:pt x="447040" y="132080"/>
                </a:cubicBezTo>
                <a:cubicBezTo>
                  <a:pt x="514301" y="87239"/>
                  <a:pt x="487680" y="76200"/>
                  <a:pt x="508000" y="60960"/>
                </a:cubicBezTo>
                <a:close/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4932040" y="3447400"/>
            <a:ext cx="3960440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smtClean="0">
                <a:solidFill>
                  <a:schemeClr val="tx1"/>
                </a:solidFill>
              </a:rPr>
              <a:t>Draw a </a:t>
            </a:r>
            <a:r>
              <a:rPr lang="de-DE" dirty="0" err="1" smtClean="0">
                <a:solidFill>
                  <a:schemeClr val="tx1"/>
                </a:solidFill>
              </a:rPr>
              <a:t>contour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remove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parts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your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(press ESC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switch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this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mode</a:t>
            </a:r>
            <a:r>
              <a:rPr lang="de-DE" dirty="0" smtClean="0">
                <a:solidFill>
                  <a:schemeClr val="tx1"/>
                </a:solidFill>
              </a:rPr>
              <a:t>);</a:t>
            </a:r>
          </a:p>
          <a:p>
            <a:r>
              <a:rPr lang="de-DE" dirty="0" smtClean="0">
                <a:solidFill>
                  <a:schemeClr val="tx1"/>
                </a:solidFill>
              </a:rPr>
              <a:t>See </a:t>
            </a:r>
            <a:r>
              <a:rPr lang="de-DE" dirty="0" err="1" smtClean="0">
                <a:solidFill>
                  <a:schemeClr val="tx1"/>
                </a:solidFill>
              </a:rPr>
              <a:t>result</a:t>
            </a:r>
            <a:r>
              <a:rPr lang="de-DE" dirty="0" smtClean="0">
                <a:solidFill>
                  <a:schemeClr val="tx1"/>
                </a:solidFill>
              </a:rPr>
              <a:t> on </a:t>
            </a:r>
            <a:r>
              <a:rPr lang="de-DE" dirty="0" err="1" smtClean="0">
                <a:solidFill>
                  <a:schemeClr val="tx1"/>
                </a:solidFill>
              </a:rPr>
              <a:t>next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slide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4488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4932040" y="3447400"/>
            <a:ext cx="3960440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advanced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users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you‘ll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have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close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surfaces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with</a:t>
            </a:r>
            <a:r>
              <a:rPr lang="de-DE" dirty="0" smtClean="0">
                <a:solidFill>
                  <a:schemeClr val="tx1"/>
                </a:solidFill>
              </a:rPr>
              <a:t> Blender </a:t>
            </a:r>
            <a:r>
              <a:rPr lang="de-DE" dirty="0" err="1" smtClean="0">
                <a:solidFill>
                  <a:schemeClr val="tx1"/>
                </a:solidFill>
              </a:rPr>
              <a:t>or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other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programms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later</a:t>
            </a:r>
            <a:r>
              <a:rPr lang="de-DE" dirty="0" smtClean="0">
                <a:solidFill>
                  <a:schemeClr val="tx1"/>
                </a:solidFill>
              </a:rPr>
              <a:t> on </a:t>
            </a:r>
            <a:r>
              <a:rPr lang="de-DE" dirty="0" err="1" smtClean="0">
                <a:solidFill>
                  <a:schemeClr val="tx1"/>
                </a:solidFill>
              </a:rPr>
              <a:t>if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want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create</a:t>
            </a:r>
            <a:r>
              <a:rPr lang="de-DE" dirty="0" smtClean="0">
                <a:solidFill>
                  <a:schemeClr val="tx1"/>
                </a:solidFill>
              </a:rPr>
              <a:t> a </a:t>
            </a:r>
            <a:r>
              <a:rPr lang="de-DE" dirty="0" err="1" smtClean="0">
                <a:solidFill>
                  <a:schemeClr val="tx1"/>
                </a:solidFill>
              </a:rPr>
              <a:t>nice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model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suitable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for</a:t>
            </a:r>
            <a:r>
              <a:rPr lang="de-DE" dirty="0" smtClean="0">
                <a:solidFill>
                  <a:schemeClr val="tx1"/>
                </a:solidFill>
              </a:rPr>
              <a:t> a </a:t>
            </a:r>
            <a:r>
              <a:rPr lang="de-DE" dirty="0" err="1" smtClean="0">
                <a:solidFill>
                  <a:schemeClr val="tx1"/>
                </a:solidFill>
              </a:rPr>
              <a:t>simulation</a:t>
            </a:r>
            <a:r>
              <a:rPr lang="de-DE" dirty="0" smtClean="0">
                <a:solidFill>
                  <a:schemeClr val="tx1"/>
                </a:solidFill>
              </a:rPr>
              <a:t>.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95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827584" y="2420888"/>
            <a:ext cx="7920880" cy="23042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Save the data by selecting a filename </a:t>
            </a:r>
            <a:r>
              <a:rPr lang="en-US" dirty="0" smtClean="0">
                <a:solidFill>
                  <a:schemeClr val="tx1"/>
                </a:solidFill>
              </a:rPr>
              <a:t/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click </a:t>
            </a:r>
            <a:r>
              <a:rPr lang="en-US" dirty="0" smtClean="0">
                <a:solidFill>
                  <a:schemeClr val="tx1"/>
                </a:solidFill>
              </a:rPr>
              <a:t>Browse (1))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Set your filename, e.g.,  “Student_Project_XXX_DSA.obj”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make sure to add „.</a:t>
            </a:r>
            <a:r>
              <a:rPr lang="en-US" dirty="0" err="1">
                <a:solidFill>
                  <a:schemeClr val="tx1"/>
                </a:solidFill>
              </a:rPr>
              <a:t>obj</a:t>
            </a:r>
            <a:r>
              <a:rPr lang="en-US" dirty="0" smtClean="0">
                <a:solidFill>
                  <a:schemeClr val="tx1"/>
                </a:solidFill>
              </a:rPr>
              <a:t>“)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Click </a:t>
            </a:r>
            <a:r>
              <a:rPr lang="en-US" dirty="0">
                <a:solidFill>
                  <a:schemeClr val="tx1"/>
                </a:solidFill>
              </a:rPr>
              <a:t>„Save initial mesh</a:t>
            </a:r>
            <a:r>
              <a:rPr lang="en-US" dirty="0" smtClean="0">
                <a:solidFill>
                  <a:schemeClr val="tx1"/>
                </a:solidFill>
              </a:rPr>
              <a:t>“ (2)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feil nach rechts 6"/>
          <p:cNvSpPr/>
          <p:nvPr/>
        </p:nvSpPr>
        <p:spPr>
          <a:xfrm>
            <a:off x="7884368" y="544522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8" name="Pfeil nach rechts 7"/>
          <p:cNvSpPr/>
          <p:nvPr/>
        </p:nvSpPr>
        <p:spPr>
          <a:xfrm>
            <a:off x="2123728" y="5733256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2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8561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6"/>
          <a:stretch/>
        </p:blipFill>
        <p:spPr bwMode="auto">
          <a:xfrm>
            <a:off x="35208" y="116632"/>
            <a:ext cx="9036050" cy="6477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eck 7"/>
          <p:cNvSpPr/>
          <p:nvPr/>
        </p:nvSpPr>
        <p:spPr>
          <a:xfrm>
            <a:off x="1331640" y="1412775"/>
            <a:ext cx="4032448" cy="8390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rechts 8"/>
          <p:cNvSpPr/>
          <p:nvPr/>
        </p:nvSpPr>
        <p:spPr>
          <a:xfrm>
            <a:off x="983120" y="1658160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5508104" y="2348880"/>
            <a:ext cx="3096344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Normal </a:t>
            </a:r>
            <a:r>
              <a:rPr lang="de-DE" dirty="0" err="1" smtClean="0">
                <a:solidFill>
                  <a:schemeClr val="tx1"/>
                </a:solidFill>
              </a:rPr>
              <a:t>case</a:t>
            </a:r>
            <a:r>
              <a:rPr lang="de-DE" dirty="0" smtClean="0">
                <a:solidFill>
                  <a:schemeClr val="tx1"/>
                </a:solidFill>
              </a:rPr>
              <a:t>: Select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single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dicom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file</a:t>
            </a:r>
            <a:r>
              <a:rPr lang="de-DE" dirty="0" smtClean="0">
                <a:solidFill>
                  <a:schemeClr val="tx1"/>
                </a:solidFill>
              </a:rPr>
              <a:t> (</a:t>
            </a:r>
            <a:r>
              <a:rPr lang="de-DE" dirty="0" err="1" smtClean="0">
                <a:solidFill>
                  <a:schemeClr val="tx1"/>
                </a:solidFill>
              </a:rPr>
              <a:t>select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checkbox</a:t>
            </a:r>
            <a:r>
              <a:rPr lang="de-DE" dirty="0" smtClean="0">
                <a:solidFill>
                  <a:schemeClr val="tx1"/>
                </a:solidFill>
              </a:rPr>
              <a:t> (1)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click</a:t>
            </a:r>
            <a:r>
              <a:rPr lang="de-DE" dirty="0" smtClean="0">
                <a:solidFill>
                  <a:schemeClr val="tx1"/>
                </a:solidFill>
              </a:rPr>
              <a:t> „Browse“-Button (2) )</a:t>
            </a: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-&gt; </a:t>
            </a:r>
            <a:r>
              <a:rPr lang="de-DE" dirty="0" err="1" smtClean="0">
                <a:solidFill>
                  <a:schemeClr val="tx1"/>
                </a:solidFill>
              </a:rPr>
              <a:t>next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should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2D slice </a:t>
            </a:r>
            <a:r>
              <a:rPr lang="de-DE" dirty="0" err="1" smtClean="0">
                <a:solidFill>
                  <a:schemeClr val="tx1"/>
                </a:solidFill>
              </a:rPr>
              <a:t>view</a:t>
            </a:r>
            <a:r>
              <a:rPr lang="de-DE" dirty="0" smtClean="0">
                <a:solidFill>
                  <a:schemeClr val="tx1"/>
                </a:solidFill>
              </a:rPr>
              <a:t> (3) </a:t>
            </a:r>
            <a:r>
              <a:rPr lang="de-DE" dirty="0" err="1" smtClean="0">
                <a:solidFill>
                  <a:schemeClr val="tx1"/>
                </a:solidFill>
              </a:rPr>
              <a:t>of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dataset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508104" y="4221088"/>
            <a:ext cx="3096344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Hint</a:t>
            </a:r>
            <a:r>
              <a:rPr lang="de-DE" dirty="0" smtClean="0"/>
              <a:t>: Change </a:t>
            </a:r>
            <a:r>
              <a:rPr lang="de-DE" dirty="0" err="1" smtClean="0"/>
              <a:t>viewing</a:t>
            </a:r>
            <a:r>
              <a:rPr lang="de-DE" dirty="0" smtClean="0"/>
              <a:t> </a:t>
            </a:r>
            <a:r>
              <a:rPr lang="de-DE" dirty="0" err="1" smtClean="0"/>
              <a:t>parameters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2D </a:t>
            </a:r>
            <a:r>
              <a:rPr lang="de-DE" dirty="0" err="1" smtClean="0"/>
              <a:t>view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pressing</a:t>
            </a:r>
            <a:r>
              <a:rPr lang="de-DE" dirty="0" smtClean="0"/>
              <a:t> down RMB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moving</a:t>
            </a:r>
            <a:r>
              <a:rPr lang="de-DE" dirty="0" smtClean="0"/>
              <a:t> </a:t>
            </a:r>
            <a:r>
              <a:rPr lang="de-DE" dirty="0" err="1" smtClean="0"/>
              <a:t>mouse</a:t>
            </a:r>
            <a:endParaRPr lang="de-DE" dirty="0"/>
          </a:p>
        </p:txBody>
      </p:sp>
      <p:sp>
        <p:nvSpPr>
          <p:cNvPr id="14" name="Pfeil nach rechts 13"/>
          <p:cNvSpPr/>
          <p:nvPr/>
        </p:nvSpPr>
        <p:spPr>
          <a:xfrm>
            <a:off x="2794614" y="1870775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2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15" name="Pfeil nach rechts 14"/>
          <p:cNvSpPr/>
          <p:nvPr/>
        </p:nvSpPr>
        <p:spPr>
          <a:xfrm>
            <a:off x="3313166" y="3216087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3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673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3"/>
          <a:stretch/>
        </p:blipFill>
        <p:spPr bwMode="auto">
          <a:xfrm>
            <a:off x="35208" y="116632"/>
            <a:ext cx="9036050" cy="650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/>
          <p:cNvSpPr/>
          <p:nvPr/>
        </p:nvSpPr>
        <p:spPr>
          <a:xfrm>
            <a:off x="251520" y="694512"/>
            <a:ext cx="9361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611560" y="3140968"/>
            <a:ext cx="2304256" cy="30963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Click on </a:t>
            </a:r>
            <a:r>
              <a:rPr lang="de-DE" dirty="0" err="1" smtClean="0">
                <a:solidFill>
                  <a:schemeClr val="tx1"/>
                </a:solidFill>
              </a:rPr>
              <a:t>extract</a:t>
            </a:r>
            <a:r>
              <a:rPr lang="de-DE" dirty="0" smtClean="0">
                <a:solidFill>
                  <a:schemeClr val="tx1"/>
                </a:solidFill>
              </a:rPr>
              <a:t> initial </a:t>
            </a:r>
            <a:r>
              <a:rPr lang="de-DE" dirty="0" err="1" smtClean="0">
                <a:solidFill>
                  <a:schemeClr val="tx1"/>
                </a:solidFill>
              </a:rPr>
              <a:t>mesh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proceed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952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5"/>
          <a:stretch/>
        </p:blipFill>
        <p:spPr bwMode="auto">
          <a:xfrm>
            <a:off x="53975" y="130175"/>
            <a:ext cx="9036050" cy="6453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feil nach rechts 4"/>
          <p:cNvSpPr/>
          <p:nvPr/>
        </p:nvSpPr>
        <p:spPr>
          <a:xfrm>
            <a:off x="1331640" y="472514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5508104" y="2348880"/>
            <a:ext cx="3096344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Advanced</a:t>
            </a:r>
            <a:r>
              <a:rPr lang="de-DE" dirty="0" smtClean="0">
                <a:solidFill>
                  <a:schemeClr val="tx1"/>
                </a:solidFill>
              </a:rPr>
              <a:t> Users: </a:t>
            </a:r>
            <a:r>
              <a:rPr lang="de-DE" dirty="0" err="1" smtClean="0">
                <a:solidFill>
                  <a:schemeClr val="tx1"/>
                </a:solidFill>
              </a:rPr>
              <a:t>you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can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change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windowing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parameters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adapt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threshold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parameters</a:t>
            </a:r>
            <a:r>
              <a:rPr lang="de-DE" dirty="0" smtClean="0">
                <a:solidFill>
                  <a:schemeClr val="tx1"/>
                </a:solidFill>
              </a:rPr>
              <a:t> (1)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(2)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see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their</a:t>
            </a:r>
            <a:r>
              <a:rPr lang="de-DE" dirty="0" smtClean="0">
                <a:solidFill>
                  <a:schemeClr val="tx1"/>
                </a:solidFill>
              </a:rPr>
              <a:t> 2D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3D </a:t>
            </a:r>
            <a:r>
              <a:rPr lang="de-DE" dirty="0" err="1" smtClean="0">
                <a:solidFill>
                  <a:schemeClr val="tx1"/>
                </a:solidFill>
              </a:rPr>
              <a:t>counterpart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Pfeil nach rechts 6"/>
          <p:cNvSpPr/>
          <p:nvPr/>
        </p:nvSpPr>
        <p:spPr>
          <a:xfrm>
            <a:off x="6012160" y="1870775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2</a:t>
            </a:r>
            <a:endParaRPr lang="de-DE" sz="1050" dirty="0">
              <a:solidFill>
                <a:schemeClr val="tx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2267744" y="2348880"/>
            <a:ext cx="3096344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Most Users: </a:t>
            </a:r>
            <a:r>
              <a:rPr lang="de-DE" dirty="0" err="1" smtClean="0">
                <a:solidFill>
                  <a:schemeClr val="tx1"/>
                </a:solidFill>
              </a:rPr>
              <a:t>have</a:t>
            </a:r>
            <a:r>
              <a:rPr lang="de-DE" dirty="0" smtClean="0">
                <a:solidFill>
                  <a:schemeClr val="tx1"/>
                </a:solidFill>
              </a:rPr>
              <a:t> a </a:t>
            </a:r>
            <a:r>
              <a:rPr lang="de-DE" dirty="0" err="1" smtClean="0">
                <a:solidFill>
                  <a:schemeClr val="tx1"/>
                </a:solidFill>
              </a:rPr>
              <a:t>look</a:t>
            </a:r>
            <a:r>
              <a:rPr lang="de-DE" dirty="0" smtClean="0">
                <a:solidFill>
                  <a:schemeClr val="tx1"/>
                </a:solidFill>
              </a:rPr>
              <a:t> at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data</a:t>
            </a:r>
            <a:r>
              <a:rPr lang="de-DE" dirty="0" smtClean="0">
                <a:solidFill>
                  <a:schemeClr val="tx1"/>
                </a:solidFill>
              </a:rPr>
              <a:t> 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click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de-DE" dirty="0" smtClean="0">
                <a:solidFill>
                  <a:schemeClr val="tx1"/>
                </a:solidFill>
              </a:rPr>
              <a:t>„Next </a:t>
            </a:r>
            <a:r>
              <a:rPr lang="de-DE" dirty="0" err="1" smtClean="0">
                <a:solidFill>
                  <a:schemeClr val="tx1"/>
                </a:solidFill>
              </a:rPr>
              <a:t>Step</a:t>
            </a:r>
            <a:r>
              <a:rPr lang="de-DE" dirty="0" smtClean="0">
                <a:solidFill>
                  <a:schemeClr val="tx1"/>
                </a:solidFill>
              </a:rPr>
              <a:t>: Check LUT </a:t>
            </a:r>
            <a:r>
              <a:rPr lang="de-DE" dirty="0" err="1" smtClean="0">
                <a:solidFill>
                  <a:schemeClr val="tx1"/>
                </a:solidFill>
              </a:rPr>
              <a:t>values</a:t>
            </a:r>
            <a:r>
              <a:rPr lang="de-DE" dirty="0" smtClean="0">
                <a:solidFill>
                  <a:schemeClr val="tx1"/>
                </a:solidFill>
              </a:rPr>
              <a:t>“ (3)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1475656" y="5093568"/>
            <a:ext cx="756084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rechts 8"/>
          <p:cNvSpPr/>
          <p:nvPr/>
        </p:nvSpPr>
        <p:spPr>
          <a:xfrm>
            <a:off x="3599892" y="5165576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3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251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179512" y="2060848"/>
            <a:ext cx="3960440" cy="30963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smtClean="0">
                <a:solidFill>
                  <a:schemeClr val="tx1"/>
                </a:solidFill>
              </a:rPr>
              <a:t>Next: </a:t>
            </a:r>
            <a:r>
              <a:rPr lang="de-DE" dirty="0" err="1" smtClean="0">
                <a:solidFill>
                  <a:schemeClr val="tx1"/>
                </a:solidFill>
              </a:rPr>
              <a:t>please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carefully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adapt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parameters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clicking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holding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right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mouse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button</a:t>
            </a:r>
            <a:endParaRPr lang="de-DE" dirty="0" smtClean="0">
              <a:solidFill>
                <a:schemeClr val="tx1"/>
              </a:solidFill>
            </a:endParaRPr>
          </a:p>
          <a:p>
            <a:r>
              <a:rPr lang="de-DE" dirty="0" smtClean="0">
                <a:solidFill>
                  <a:schemeClr val="tx1"/>
                </a:solidFill>
              </a:rPr>
              <a:t>- </a:t>
            </a:r>
            <a:r>
              <a:rPr lang="de-DE" dirty="0" err="1" smtClean="0">
                <a:solidFill>
                  <a:schemeClr val="tx1"/>
                </a:solidFill>
              </a:rPr>
              <a:t>Up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down -&gt; </a:t>
            </a:r>
            <a:r>
              <a:rPr lang="de-DE" dirty="0" err="1" smtClean="0">
                <a:solidFill>
                  <a:schemeClr val="tx1"/>
                </a:solidFill>
              </a:rPr>
              <a:t>change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center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de-DE" dirty="0" err="1" smtClean="0">
                <a:solidFill>
                  <a:schemeClr val="tx1"/>
                </a:solidFill>
              </a:rPr>
              <a:t>Left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right</a:t>
            </a:r>
            <a:r>
              <a:rPr lang="de-DE" dirty="0" smtClean="0">
                <a:solidFill>
                  <a:schemeClr val="tx1"/>
                </a:solidFill>
              </a:rPr>
              <a:t> -&gt; </a:t>
            </a:r>
            <a:r>
              <a:rPr lang="de-DE" dirty="0" err="1" smtClean="0">
                <a:solidFill>
                  <a:schemeClr val="tx1"/>
                </a:solidFill>
              </a:rPr>
              <a:t>change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width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de-DE" dirty="0" smtClean="0">
                <a:solidFill>
                  <a:schemeClr val="tx1"/>
                </a:solidFill>
              </a:rPr>
              <a:t>Strg/</a:t>
            </a:r>
            <a:r>
              <a:rPr lang="de-DE" dirty="0" err="1" smtClean="0">
                <a:solidFill>
                  <a:schemeClr val="tx1"/>
                </a:solidFill>
              </a:rPr>
              <a:t>ctrl</a:t>
            </a:r>
            <a:r>
              <a:rPr lang="de-DE" dirty="0" smtClean="0">
                <a:solidFill>
                  <a:schemeClr val="tx1"/>
                </a:solidFill>
              </a:rPr>
              <a:t> + </a:t>
            </a:r>
            <a:r>
              <a:rPr lang="de-DE" dirty="0" err="1" smtClean="0">
                <a:solidFill>
                  <a:schemeClr val="tx1"/>
                </a:solidFill>
              </a:rPr>
              <a:t>pressed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mouse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wheel</a:t>
            </a:r>
            <a:r>
              <a:rPr lang="de-DE" dirty="0" smtClean="0">
                <a:solidFill>
                  <a:schemeClr val="tx1"/>
                </a:solidFill>
              </a:rPr>
              <a:t>: zoom in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out</a:t>
            </a:r>
          </a:p>
          <a:p>
            <a:pPr marL="285750" indent="-285750">
              <a:buFontTx/>
              <a:buChar char="-"/>
            </a:pPr>
            <a:r>
              <a:rPr lang="de-DE" dirty="0" err="1" smtClean="0">
                <a:solidFill>
                  <a:schemeClr val="tx1"/>
                </a:solidFill>
              </a:rPr>
              <a:t>Shift</a:t>
            </a:r>
            <a:r>
              <a:rPr lang="de-DE" dirty="0" smtClean="0">
                <a:solidFill>
                  <a:schemeClr val="tx1"/>
                </a:solidFill>
              </a:rPr>
              <a:t> + </a:t>
            </a:r>
            <a:r>
              <a:rPr lang="de-DE" dirty="0" err="1" smtClean="0">
                <a:solidFill>
                  <a:schemeClr val="tx1"/>
                </a:solidFill>
              </a:rPr>
              <a:t>pressed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mouse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wheel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pan</a:t>
            </a:r>
            <a:r>
              <a:rPr lang="de-DE" dirty="0" smtClean="0">
                <a:solidFill>
                  <a:schemeClr val="tx1"/>
                </a:solidFill>
              </a:rPr>
              <a:t> / </a:t>
            </a:r>
            <a:r>
              <a:rPr lang="de-DE" dirty="0" err="1" smtClean="0">
                <a:solidFill>
                  <a:schemeClr val="tx1"/>
                </a:solidFill>
              </a:rPr>
              <a:t>translate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071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5183560" y="2060848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Hint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threshold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high, </a:t>
            </a:r>
            <a:r>
              <a:rPr lang="de-DE" dirty="0" err="1" smtClean="0">
                <a:solidFill>
                  <a:schemeClr val="tx1"/>
                </a:solidFill>
              </a:rPr>
              <a:t>small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vessels</a:t>
            </a:r>
            <a:r>
              <a:rPr lang="de-DE" dirty="0" smtClean="0">
                <a:solidFill>
                  <a:schemeClr val="tx1"/>
                </a:solidFill>
              </a:rPr>
              <a:t> (1) </a:t>
            </a:r>
            <a:r>
              <a:rPr lang="de-DE" dirty="0" err="1" smtClean="0">
                <a:solidFill>
                  <a:schemeClr val="tx1"/>
                </a:solidFill>
              </a:rPr>
              <a:t>are</a:t>
            </a:r>
            <a:r>
              <a:rPr lang="de-DE" dirty="0" smtClean="0">
                <a:solidFill>
                  <a:schemeClr val="tx1"/>
                </a:solidFill>
              </a:rPr>
              <a:t> not </a:t>
            </a:r>
            <a:r>
              <a:rPr lang="de-DE" dirty="0" err="1" smtClean="0">
                <a:solidFill>
                  <a:schemeClr val="tx1"/>
                </a:solidFill>
              </a:rPr>
              <a:t>contained</a:t>
            </a:r>
            <a:r>
              <a:rPr lang="de-DE" dirty="0" smtClean="0">
                <a:solidFill>
                  <a:schemeClr val="tx1"/>
                </a:solidFill>
              </a:rPr>
              <a:t>!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3491880" y="328498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365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5183560" y="2060848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Hint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threshold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to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low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noise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many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small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parts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are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contained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518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130175"/>
            <a:ext cx="9036050" cy="659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4932040" y="1340768"/>
            <a:ext cx="3960440" cy="17281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Hint</a:t>
            </a:r>
            <a:r>
              <a:rPr lang="de-DE" dirty="0" smtClean="0">
                <a:solidFill>
                  <a:schemeClr val="tx1"/>
                </a:solidFill>
              </a:rPr>
              <a:t>: </a:t>
            </a:r>
            <a:r>
              <a:rPr lang="de-DE" dirty="0" err="1" smtClean="0">
                <a:solidFill>
                  <a:schemeClr val="tx1"/>
                </a:solidFill>
              </a:rPr>
              <a:t>make</a:t>
            </a:r>
            <a:r>
              <a:rPr lang="de-DE" dirty="0" smtClean="0">
                <a:solidFill>
                  <a:schemeClr val="tx1"/>
                </a:solidFill>
              </a:rPr>
              <a:t> also </a:t>
            </a:r>
            <a:r>
              <a:rPr lang="de-DE" dirty="0" err="1" smtClean="0">
                <a:solidFill>
                  <a:schemeClr val="tx1"/>
                </a:solidFill>
              </a:rPr>
              <a:t>sure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the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inlet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is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contained</a:t>
            </a:r>
            <a:r>
              <a:rPr lang="de-DE" dirty="0" smtClean="0">
                <a:solidFill>
                  <a:schemeClr val="tx1"/>
                </a:solidFill>
              </a:rPr>
              <a:t> (1) </a:t>
            </a:r>
            <a:r>
              <a:rPr lang="de-DE" dirty="0" err="1" smtClean="0">
                <a:solidFill>
                  <a:schemeClr val="tx1"/>
                </a:solidFill>
              </a:rPr>
              <a:t>without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contrast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enhancement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artifacts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6" name="Pfeil nach rechts 5"/>
          <p:cNvSpPr/>
          <p:nvPr/>
        </p:nvSpPr>
        <p:spPr>
          <a:xfrm>
            <a:off x="4860032" y="4005064"/>
            <a:ext cx="432048" cy="2880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 smtClean="0">
                <a:solidFill>
                  <a:schemeClr val="tx1"/>
                </a:solidFill>
              </a:rPr>
              <a:t>1</a:t>
            </a:r>
            <a:endParaRPr lang="de-DE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74100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Office PowerPoint</Application>
  <PresentationFormat>Bildschirmpräsentation (4:3)</PresentationFormat>
  <Paragraphs>72</Paragraphs>
  <Slides>22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3" baseType="lpstr">
      <vt:lpstr>Larissa-Design</vt:lpstr>
      <vt:lpstr>How to use MERCIA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saalfeld</dc:creator>
  <cp:lastModifiedBy>user</cp:lastModifiedBy>
  <cp:revision>9</cp:revision>
  <dcterms:created xsi:type="dcterms:W3CDTF">2018-02-16T08:17:28Z</dcterms:created>
  <dcterms:modified xsi:type="dcterms:W3CDTF">2018-03-06T21:16:34Z</dcterms:modified>
</cp:coreProperties>
</file>

<file path=docProps/thumbnail.jpeg>
</file>